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p:restoredTop sz="93886"/>
  </p:normalViewPr>
  <p:slideViewPr>
    <p:cSldViewPr snapToGrid="0" snapToObjects="1">
      <p:cViewPr varScale="1">
        <p:scale>
          <a:sx n="112" d="100"/>
          <a:sy n="112" d="100"/>
        </p:scale>
        <p:origin x="5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83E8-3E23-DC4B-BB47-9E1A63DFDB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DFA914FA-9C7F-3344-992C-7D04981740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256A0917-3088-2D48-8110-0AB8A9837FC3}"/>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B5984037-FA13-CC49-B217-07E328B38E64}"/>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80313EC5-07EA-B844-B36E-0DAFCABAED70}"/>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381363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F71C-7D1C-EC4E-96F4-93D269280CC3}"/>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7187F060-AED3-4841-9AF9-0E72CA5B98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B8C054EA-3B4A-D345-9A87-D74D30CC50FF}"/>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1251E33D-2656-A64E-B9FF-FEEA7F54FD53}"/>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ECAC99FE-1CF8-854B-B95E-3D8721A8924B}"/>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270132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F58A35-7F41-1848-BD2F-E4D23E4CD8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BB8D4D69-B9D6-5C4F-A7A7-C1414959CA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AC61071B-7314-4D48-B87B-902310A624AF}"/>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9E1502F9-C703-F742-9246-982A0439F7BD}"/>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25186B51-B2FD-3D42-B650-213A42BC3565}"/>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377265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0B7F-3D96-DE49-8EE7-646F04DD019E}"/>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38181035-BED0-0B4B-BCAB-23454886D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0DFC8A38-5FFE-1B49-A41B-667ABAC55390}"/>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AA85329A-2385-AE42-8465-2BD36E03B19C}"/>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28246132-D4EE-E548-AE1D-ECAF6FE5748C}"/>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362527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066D-69A0-1948-91CF-01DB1DDA73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E080CD5F-0F00-6A40-83BE-AFE722A34E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75499-77C6-AD43-A5E9-19CFB83E25CD}"/>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A0D7FF7D-CCFD-0B42-A309-A5948D1F4A6C}"/>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43925D10-32C3-2C4F-AEC1-3A661D873321}"/>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416630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8FF7-E29F-0B48-8AE0-F68923901190}"/>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9ADEF7E6-7D4F-9445-AAC5-84BA1AB91F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D1E33C92-E8AD-9844-A21F-415F7B6A05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D31086D8-AFF0-1A48-9E91-1F71770487D6}"/>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6" name="Footer Placeholder 5">
            <a:extLst>
              <a:ext uri="{FF2B5EF4-FFF2-40B4-BE49-F238E27FC236}">
                <a16:creationId xmlns:a16="http://schemas.microsoft.com/office/drawing/2014/main" id="{D8DAD34B-EDA9-1D40-9E4D-8BF1E52648E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453F5376-3279-3A43-AFB7-B4FE3C89828E}"/>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163929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1F3C-9580-A34D-AF4A-7B30BB00A50A}"/>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90650EE1-8497-0547-977E-B15937E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14E314-87E5-134C-BE4E-BF29F7F2A8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3BC3517D-486B-194F-941E-2B57836B3D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86F1F4-6B2C-5049-A299-0B518426AA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A6523B51-C271-924B-BA1E-FC32FFA64F72}"/>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8" name="Footer Placeholder 7">
            <a:extLst>
              <a:ext uri="{FF2B5EF4-FFF2-40B4-BE49-F238E27FC236}">
                <a16:creationId xmlns:a16="http://schemas.microsoft.com/office/drawing/2014/main" id="{38D696E9-CF28-8B46-9594-889C9E5AFFDC}"/>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8E1C85DB-0094-C547-8172-B318050ACC5F}"/>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285552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75209-A8CE-D048-811C-C40B69B91223}"/>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0460A850-3E8D-F64D-AB70-30067E9A4D53}"/>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4" name="Footer Placeholder 3">
            <a:extLst>
              <a:ext uri="{FF2B5EF4-FFF2-40B4-BE49-F238E27FC236}">
                <a16:creationId xmlns:a16="http://schemas.microsoft.com/office/drawing/2014/main" id="{78F2C6CF-7374-E44F-8F00-3DA09A4E6E51}"/>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DCAB37FE-7DB4-8444-97E7-34B2817ECBFF}"/>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208111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756251-BD67-AE4E-8DCF-7EA342C23326}"/>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3" name="Footer Placeholder 2">
            <a:extLst>
              <a:ext uri="{FF2B5EF4-FFF2-40B4-BE49-F238E27FC236}">
                <a16:creationId xmlns:a16="http://schemas.microsoft.com/office/drawing/2014/main" id="{63DFC816-EED9-8D49-B837-808D06E3745F}"/>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328E3C2E-3621-DF44-8A4F-B646DBBC2746}"/>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365153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8E36-CFAC-FB47-9EC7-142739001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28047CA7-9ED5-5C4A-8551-8C4D291387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C223DC8E-290E-244D-AEE5-B04915230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3F328C-5446-6E45-8D67-C6331F54A601}"/>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6" name="Footer Placeholder 5">
            <a:extLst>
              <a:ext uri="{FF2B5EF4-FFF2-40B4-BE49-F238E27FC236}">
                <a16:creationId xmlns:a16="http://schemas.microsoft.com/office/drawing/2014/main" id="{0F66B337-61DF-9346-9C7C-6739EFFFF9F5}"/>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70FFEC90-C796-874B-9379-FB95E5D2C760}"/>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380796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CCC15-CDE4-4143-BD3B-0D6D25C62F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BFB10EEB-9EE2-114C-BBCF-AE52E925E3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6C381C89-FDBB-7144-ABD6-BEA3D20B8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C07B0F-A93B-A44C-9278-4F888626A329}"/>
              </a:ext>
            </a:extLst>
          </p:cNvPr>
          <p:cNvSpPr>
            <a:spLocks noGrp="1"/>
          </p:cNvSpPr>
          <p:nvPr>
            <p:ph type="dt" sz="half" idx="10"/>
          </p:nvPr>
        </p:nvSpPr>
        <p:spPr/>
        <p:txBody>
          <a:bodyPr/>
          <a:lstStyle/>
          <a:p>
            <a:fld id="{851EAFDF-7188-8640-8F55-3CBC06C40624}" type="datetimeFigureOut">
              <a:rPr lang="en-AE" smtClean="0"/>
              <a:t>11/21/21</a:t>
            </a:fld>
            <a:endParaRPr lang="en-AE"/>
          </a:p>
        </p:txBody>
      </p:sp>
      <p:sp>
        <p:nvSpPr>
          <p:cNvPr id="6" name="Footer Placeholder 5">
            <a:extLst>
              <a:ext uri="{FF2B5EF4-FFF2-40B4-BE49-F238E27FC236}">
                <a16:creationId xmlns:a16="http://schemas.microsoft.com/office/drawing/2014/main" id="{7B9E8246-0DF5-1E43-A623-4B426FC4AAA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7A8A1652-914C-3443-9A60-D8A31BC32E13}"/>
              </a:ext>
            </a:extLst>
          </p:cNvPr>
          <p:cNvSpPr>
            <a:spLocks noGrp="1"/>
          </p:cNvSpPr>
          <p:nvPr>
            <p:ph type="sldNum" sz="quarter" idx="12"/>
          </p:nvPr>
        </p:nvSpPr>
        <p:spPr/>
        <p:txBody>
          <a:bodyPr/>
          <a:lstStyle/>
          <a:p>
            <a:fld id="{F28F18D0-671B-934B-AC35-601807CED20B}" type="slidenum">
              <a:rPr lang="en-AE" smtClean="0"/>
              <a:t>‹#›</a:t>
            </a:fld>
            <a:endParaRPr lang="en-AE"/>
          </a:p>
        </p:txBody>
      </p:sp>
    </p:spTree>
    <p:extLst>
      <p:ext uri="{BB962C8B-B14F-4D97-AF65-F5344CB8AC3E}">
        <p14:creationId xmlns:p14="http://schemas.microsoft.com/office/powerpoint/2010/main" val="210720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CCD563-C170-584E-BE54-06DC183C83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78EDC597-6D25-414B-B792-27BFBB7CB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A8D84232-4488-8149-B303-96C5E75D5F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AFDF-7188-8640-8F55-3CBC06C40624}" type="datetimeFigureOut">
              <a:rPr lang="en-AE" smtClean="0"/>
              <a:t>11/21/21</a:t>
            </a:fld>
            <a:endParaRPr lang="en-AE"/>
          </a:p>
        </p:txBody>
      </p:sp>
      <p:sp>
        <p:nvSpPr>
          <p:cNvPr id="5" name="Footer Placeholder 4">
            <a:extLst>
              <a:ext uri="{FF2B5EF4-FFF2-40B4-BE49-F238E27FC236}">
                <a16:creationId xmlns:a16="http://schemas.microsoft.com/office/drawing/2014/main" id="{BA34C236-7546-EF4D-AA94-7C7E5A1D63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E"/>
          </a:p>
        </p:txBody>
      </p:sp>
      <p:sp>
        <p:nvSpPr>
          <p:cNvPr id="6" name="Slide Number Placeholder 5">
            <a:extLst>
              <a:ext uri="{FF2B5EF4-FFF2-40B4-BE49-F238E27FC236}">
                <a16:creationId xmlns:a16="http://schemas.microsoft.com/office/drawing/2014/main" id="{8D012F79-FA00-C94A-9FCE-0F2F1DDD2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F18D0-671B-934B-AC35-601807CED20B}" type="slidenum">
              <a:rPr lang="en-AE" smtClean="0"/>
              <a:t>‹#›</a:t>
            </a:fld>
            <a:endParaRPr lang="en-AE"/>
          </a:p>
        </p:txBody>
      </p:sp>
    </p:spTree>
    <p:extLst>
      <p:ext uri="{BB962C8B-B14F-4D97-AF65-F5344CB8AC3E}">
        <p14:creationId xmlns:p14="http://schemas.microsoft.com/office/powerpoint/2010/main" val="1143526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ckgrounds Calculus Paper Photos - Free &amp; Royalty-Free Stock Photos from  Dreamstime">
            <a:extLst>
              <a:ext uri="{FF2B5EF4-FFF2-40B4-BE49-F238E27FC236}">
                <a16:creationId xmlns:a16="http://schemas.microsoft.com/office/drawing/2014/main" id="{5B50FDFB-CF0C-1948-ABA3-4FAD093F48FE}"/>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0" y="0"/>
            <a:ext cx="12192000" cy="68519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C819C21-F632-9F42-879C-33E66B7ED214}"/>
              </a:ext>
            </a:extLst>
          </p:cNvPr>
          <p:cNvSpPr>
            <a:spLocks noGrp="1"/>
          </p:cNvSpPr>
          <p:nvPr>
            <p:ph type="ctrTitle"/>
          </p:nvPr>
        </p:nvSpPr>
        <p:spPr>
          <a:xfrm>
            <a:off x="1524000" y="0"/>
            <a:ext cx="9144000" cy="821626"/>
          </a:xfrm>
        </p:spPr>
        <p:txBody>
          <a:bodyPr>
            <a:normAutofit fontScale="90000"/>
          </a:bodyPr>
          <a:lstStyle/>
          <a:p>
            <a:r>
              <a:rPr lang="en-US" b="1" dirty="0"/>
              <a:t>Peter Gustav Lejeune Dirichlet</a:t>
            </a:r>
            <a:endParaRPr lang="en-AE" dirty="0"/>
          </a:p>
        </p:txBody>
      </p:sp>
      <p:sp>
        <p:nvSpPr>
          <p:cNvPr id="3" name="Subtitle 2">
            <a:extLst>
              <a:ext uri="{FF2B5EF4-FFF2-40B4-BE49-F238E27FC236}">
                <a16:creationId xmlns:a16="http://schemas.microsoft.com/office/drawing/2014/main" id="{6BDF3EE4-57CC-CE4A-B8D6-C0D752A83553}"/>
              </a:ext>
            </a:extLst>
          </p:cNvPr>
          <p:cNvSpPr>
            <a:spLocks noGrp="1"/>
          </p:cNvSpPr>
          <p:nvPr>
            <p:ph type="subTitle" idx="1"/>
          </p:nvPr>
        </p:nvSpPr>
        <p:spPr>
          <a:xfrm>
            <a:off x="5419344" y="950976"/>
            <a:ext cx="6504432" cy="1143000"/>
          </a:xfrm>
        </p:spPr>
        <p:txBody>
          <a:bodyPr>
            <a:normAutofit/>
          </a:bodyPr>
          <a:lstStyle/>
          <a:p>
            <a:r>
              <a:rPr lang="en-US" sz="3200" dirty="0">
                <a:latin typeface="Agency FB" panose="020B0503020202020204" pitchFamily="34" charset="77"/>
              </a:rPr>
              <a:t>mathematician who made valuable contributions to number theory, analysis, and mechanics.</a:t>
            </a:r>
            <a:endParaRPr lang="en-AE" sz="3200" dirty="0">
              <a:latin typeface="Agency FB" panose="020B0503020202020204" pitchFamily="34" charset="77"/>
            </a:endParaRPr>
          </a:p>
        </p:txBody>
      </p:sp>
      <p:sp>
        <p:nvSpPr>
          <p:cNvPr id="4" name="Rectangle 3">
            <a:extLst>
              <a:ext uri="{FF2B5EF4-FFF2-40B4-BE49-F238E27FC236}">
                <a16:creationId xmlns:a16="http://schemas.microsoft.com/office/drawing/2014/main" id="{C06F351D-9B85-1440-82D3-5867B1F1B8CD}"/>
              </a:ext>
            </a:extLst>
          </p:cNvPr>
          <p:cNvSpPr/>
          <p:nvPr/>
        </p:nvSpPr>
        <p:spPr>
          <a:xfrm>
            <a:off x="268224" y="2093976"/>
            <a:ext cx="7869936" cy="2554545"/>
          </a:xfrm>
          <a:prstGeom prst="rect">
            <a:avLst/>
          </a:prstGeom>
        </p:spPr>
        <p:txBody>
          <a:bodyPr wrap="square">
            <a:spAutoFit/>
          </a:bodyPr>
          <a:lstStyle/>
          <a:p>
            <a:r>
              <a:rPr lang="en-US" sz="3200" b="0" i="0" u="none" strike="noStrike" dirty="0">
                <a:solidFill>
                  <a:srgbClr val="1A1A1A"/>
                </a:solidFill>
                <a:effectLst/>
                <a:latin typeface="Agency FB" panose="020B0503020202020204" pitchFamily="34" charset="77"/>
              </a:rPr>
              <a:t>Dirichlet made notable contributions still associated with his name in many fields of mathematics . In number theory he proved the existence of an infinite number of primes in any arithmetic series </a:t>
            </a:r>
            <a:r>
              <a:rPr lang="en-US" sz="3200" b="0" i="1" u="none" strike="noStrike" dirty="0">
                <a:solidFill>
                  <a:srgbClr val="1A1A1A"/>
                </a:solidFill>
                <a:effectLst/>
                <a:latin typeface="Agency FB" panose="020B0503020202020204" pitchFamily="34" charset="77"/>
              </a:rPr>
              <a:t>a</a:t>
            </a:r>
            <a:r>
              <a:rPr lang="en-US" sz="3200" b="0" i="0" u="none" strike="noStrike" dirty="0">
                <a:solidFill>
                  <a:srgbClr val="1A1A1A"/>
                </a:solidFill>
                <a:effectLst/>
                <a:latin typeface="Agency FB" panose="020B0503020202020204" pitchFamily="34" charset="77"/>
              </a:rPr>
              <a:t> + </a:t>
            </a:r>
            <a:r>
              <a:rPr lang="en-US" sz="3200" b="0" i="1" u="none" strike="noStrike" dirty="0">
                <a:solidFill>
                  <a:srgbClr val="1A1A1A"/>
                </a:solidFill>
                <a:effectLst/>
                <a:latin typeface="Agency FB" panose="020B0503020202020204" pitchFamily="34" charset="77"/>
              </a:rPr>
              <a:t>b,</a:t>
            </a:r>
            <a:r>
              <a:rPr lang="en-US" sz="3200" b="0" i="0" u="none" strike="noStrike" dirty="0">
                <a:solidFill>
                  <a:srgbClr val="1A1A1A"/>
                </a:solidFill>
                <a:effectLst/>
                <a:latin typeface="Agency FB" panose="020B0503020202020204" pitchFamily="34" charset="77"/>
              </a:rPr>
              <a:t> 2</a:t>
            </a:r>
            <a:r>
              <a:rPr lang="en-US" sz="3200" b="0" i="1" u="none" strike="noStrike" dirty="0">
                <a:solidFill>
                  <a:srgbClr val="1A1A1A"/>
                </a:solidFill>
                <a:effectLst/>
                <a:latin typeface="Agency FB" panose="020B0503020202020204" pitchFamily="34" charset="77"/>
              </a:rPr>
              <a:t>a</a:t>
            </a:r>
            <a:r>
              <a:rPr lang="en-US" sz="3200" b="0" i="0" u="none" strike="noStrike" dirty="0">
                <a:solidFill>
                  <a:srgbClr val="1A1A1A"/>
                </a:solidFill>
                <a:effectLst/>
                <a:latin typeface="Agency FB" panose="020B0503020202020204" pitchFamily="34" charset="77"/>
              </a:rPr>
              <a:t> + </a:t>
            </a:r>
            <a:r>
              <a:rPr lang="en-US" sz="3200" b="0" i="1" u="none" strike="noStrike" dirty="0">
                <a:solidFill>
                  <a:srgbClr val="1A1A1A"/>
                </a:solidFill>
                <a:effectLst/>
                <a:latin typeface="Agency FB" panose="020B0503020202020204" pitchFamily="34" charset="77"/>
              </a:rPr>
              <a:t>b,</a:t>
            </a:r>
            <a:r>
              <a:rPr lang="en-US" sz="3200" b="0" i="0" u="none" strike="noStrike" dirty="0">
                <a:solidFill>
                  <a:srgbClr val="1A1A1A"/>
                </a:solidFill>
                <a:effectLst/>
                <a:latin typeface="Agency FB" panose="020B0503020202020204" pitchFamily="34" charset="77"/>
              </a:rPr>
              <a:t> 3</a:t>
            </a:r>
            <a:r>
              <a:rPr lang="en-US" sz="3200" b="0" i="1" u="none" strike="noStrike" dirty="0">
                <a:solidFill>
                  <a:srgbClr val="1A1A1A"/>
                </a:solidFill>
                <a:effectLst/>
                <a:latin typeface="Agency FB" panose="020B0503020202020204" pitchFamily="34" charset="77"/>
              </a:rPr>
              <a:t>a</a:t>
            </a:r>
            <a:r>
              <a:rPr lang="en-US" sz="3200" b="0" i="0" u="none" strike="noStrike" dirty="0">
                <a:solidFill>
                  <a:srgbClr val="1A1A1A"/>
                </a:solidFill>
                <a:effectLst/>
                <a:latin typeface="Agency FB" panose="020B0503020202020204" pitchFamily="34" charset="77"/>
              </a:rPr>
              <a:t> + </a:t>
            </a:r>
            <a:r>
              <a:rPr lang="en-US" sz="3200" b="0" i="1" u="none" strike="noStrike" dirty="0">
                <a:solidFill>
                  <a:srgbClr val="1A1A1A"/>
                </a:solidFill>
                <a:effectLst/>
                <a:latin typeface="Agency FB" panose="020B0503020202020204" pitchFamily="34" charset="77"/>
              </a:rPr>
              <a:t>b,</a:t>
            </a:r>
            <a:r>
              <a:rPr lang="en-US" sz="3200" b="0" i="0" u="none" strike="noStrike" dirty="0">
                <a:solidFill>
                  <a:srgbClr val="1A1A1A"/>
                </a:solidFill>
                <a:effectLst/>
                <a:latin typeface="Agency FB" panose="020B0503020202020204" pitchFamily="34" charset="77"/>
              </a:rPr>
              <a:t> . . ., </a:t>
            </a:r>
            <a:r>
              <a:rPr lang="en-US" sz="3200" b="0" i="1" u="none" strike="noStrike" dirty="0" err="1">
                <a:solidFill>
                  <a:srgbClr val="1A1A1A"/>
                </a:solidFill>
                <a:effectLst/>
                <a:latin typeface="Agency FB" panose="020B0503020202020204" pitchFamily="34" charset="77"/>
              </a:rPr>
              <a:t>na</a:t>
            </a:r>
            <a:r>
              <a:rPr lang="en-US" sz="3200" b="0" i="0" u="none" strike="noStrike" dirty="0">
                <a:solidFill>
                  <a:srgbClr val="1A1A1A"/>
                </a:solidFill>
                <a:effectLst/>
                <a:latin typeface="Agency FB" panose="020B0503020202020204" pitchFamily="34" charset="77"/>
              </a:rPr>
              <a:t> + </a:t>
            </a:r>
            <a:r>
              <a:rPr lang="en-US" sz="3200" b="0" i="1" u="none" strike="noStrike" dirty="0">
                <a:solidFill>
                  <a:srgbClr val="1A1A1A"/>
                </a:solidFill>
                <a:effectLst/>
                <a:latin typeface="Agency FB" panose="020B0503020202020204" pitchFamily="34" charset="77"/>
              </a:rPr>
              <a:t>b,</a:t>
            </a:r>
            <a:r>
              <a:rPr lang="en-US" sz="3200" b="0" i="0" u="none" strike="noStrike" dirty="0">
                <a:solidFill>
                  <a:srgbClr val="1A1A1A"/>
                </a:solidFill>
                <a:effectLst/>
                <a:latin typeface="Agency FB" panose="020B0503020202020204" pitchFamily="34" charset="77"/>
              </a:rPr>
              <a:t> in which </a:t>
            </a:r>
            <a:r>
              <a:rPr lang="en-US" sz="3200" b="0" i="1" u="none" strike="noStrike" dirty="0">
                <a:solidFill>
                  <a:srgbClr val="1A1A1A"/>
                </a:solidFill>
                <a:effectLst/>
                <a:latin typeface="Agency FB" panose="020B0503020202020204" pitchFamily="34" charset="77"/>
              </a:rPr>
              <a:t>a</a:t>
            </a:r>
            <a:r>
              <a:rPr lang="en-US" sz="3200" b="0" i="0" u="none" strike="noStrike" dirty="0">
                <a:solidFill>
                  <a:srgbClr val="1A1A1A"/>
                </a:solidFill>
                <a:effectLst/>
                <a:latin typeface="Agency FB" panose="020B0503020202020204" pitchFamily="34" charset="77"/>
              </a:rPr>
              <a:t> and </a:t>
            </a:r>
            <a:r>
              <a:rPr lang="en-US" sz="3200" b="0" i="1" u="none" strike="noStrike" dirty="0">
                <a:solidFill>
                  <a:srgbClr val="1A1A1A"/>
                </a:solidFill>
                <a:effectLst/>
                <a:latin typeface="Agency FB" panose="020B0503020202020204" pitchFamily="34" charset="77"/>
              </a:rPr>
              <a:t>b</a:t>
            </a:r>
            <a:r>
              <a:rPr lang="en-US" sz="3200" b="0" i="0" u="none" strike="noStrike" dirty="0">
                <a:solidFill>
                  <a:srgbClr val="1A1A1A"/>
                </a:solidFill>
                <a:effectLst/>
                <a:latin typeface="Agency FB" panose="020B0503020202020204" pitchFamily="34" charset="77"/>
              </a:rPr>
              <a:t> are not divisible by one another. </a:t>
            </a:r>
            <a:endParaRPr lang="en-AE" sz="3200" dirty="0">
              <a:latin typeface="Agency FB" panose="020B0503020202020204" pitchFamily="34" charset="77"/>
            </a:endParaRPr>
          </a:p>
        </p:txBody>
      </p:sp>
      <p:pic>
        <p:nvPicPr>
          <p:cNvPr id="1026" name="Picture 2" descr="Peter Gustav Lejeune Dirichlet - Alchetron, the free social encyclopedia">
            <a:extLst>
              <a:ext uri="{FF2B5EF4-FFF2-40B4-BE49-F238E27FC236}">
                <a16:creationId xmlns:a16="http://schemas.microsoft.com/office/drawing/2014/main" id="{E0D1C92E-AE85-644B-80E9-774D60A141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572" y="2093976"/>
            <a:ext cx="3824861" cy="4416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71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ackgrounds Calculus Paper Photos - Free &amp; Royalty-Free Stock Photos from  Dreamstime">
            <a:extLst>
              <a:ext uri="{FF2B5EF4-FFF2-40B4-BE49-F238E27FC236}">
                <a16:creationId xmlns:a16="http://schemas.microsoft.com/office/drawing/2014/main" id="{5C7B8A0C-65CD-C14C-B408-336CEAC3BB4C}"/>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E5393F-0F79-FB47-941F-3608C046BD61}"/>
              </a:ext>
            </a:extLst>
          </p:cNvPr>
          <p:cNvSpPr>
            <a:spLocks noGrp="1"/>
          </p:cNvSpPr>
          <p:nvPr>
            <p:ph type="title"/>
          </p:nvPr>
        </p:nvSpPr>
        <p:spPr>
          <a:xfrm>
            <a:off x="2842260" y="270810"/>
            <a:ext cx="6507480" cy="1133855"/>
          </a:xfrm>
        </p:spPr>
        <p:txBody>
          <a:bodyPr>
            <a:noAutofit/>
          </a:bodyPr>
          <a:lstStyle/>
          <a:p>
            <a:r>
              <a:rPr lang="en-US" sz="5400" b="1" dirty="0"/>
              <a:t>Grace Chisholm Young </a:t>
            </a:r>
            <a:br>
              <a:rPr lang="en-AE" sz="5400" dirty="0"/>
            </a:br>
            <a:endParaRPr lang="en-AE" sz="5400" dirty="0"/>
          </a:p>
        </p:txBody>
      </p:sp>
      <p:sp>
        <p:nvSpPr>
          <p:cNvPr id="3" name="Content Placeholder 2">
            <a:extLst>
              <a:ext uri="{FF2B5EF4-FFF2-40B4-BE49-F238E27FC236}">
                <a16:creationId xmlns:a16="http://schemas.microsoft.com/office/drawing/2014/main" id="{ADB9EE3A-5979-DD42-B25C-784EF1B71C5B}"/>
              </a:ext>
            </a:extLst>
          </p:cNvPr>
          <p:cNvSpPr>
            <a:spLocks noGrp="1"/>
          </p:cNvSpPr>
          <p:nvPr>
            <p:ph idx="1"/>
          </p:nvPr>
        </p:nvSpPr>
        <p:spPr>
          <a:xfrm>
            <a:off x="2542032" y="1163412"/>
            <a:ext cx="9218676" cy="954486"/>
          </a:xfrm>
        </p:spPr>
        <p:txBody>
          <a:bodyPr>
            <a:noAutofit/>
          </a:bodyPr>
          <a:lstStyle/>
          <a:p>
            <a:pPr marL="0" indent="0">
              <a:buNone/>
            </a:pPr>
            <a:r>
              <a:rPr lang="en-US" sz="3200" dirty="0">
                <a:latin typeface="Agency FB" panose="020B0503020202020204" pitchFamily="34" charset="77"/>
              </a:rPr>
              <a:t>She was an English mathematician who together with her husband William Young wrote many mathematical articles and several books.</a:t>
            </a:r>
            <a:endParaRPr lang="en-AE" sz="3200" dirty="0">
              <a:latin typeface="Agency FB" panose="020B0503020202020204" pitchFamily="34" charset="77"/>
            </a:endParaRPr>
          </a:p>
        </p:txBody>
      </p:sp>
      <p:pic>
        <p:nvPicPr>
          <p:cNvPr id="2050" name="Picture 2" descr="Grace Chisholm Young: chisholm, mathematician, young | Glogster EDU -  Interactive multimedia posters">
            <a:extLst>
              <a:ext uri="{FF2B5EF4-FFF2-40B4-BE49-F238E27FC236}">
                <a16:creationId xmlns:a16="http://schemas.microsoft.com/office/drawing/2014/main" id="{54534796-8CDD-E649-9952-6F6ED0484D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 y="2223245"/>
            <a:ext cx="3800856" cy="43639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868CFB3-B4CA-C341-8BD0-6BB7B9C903E8}"/>
              </a:ext>
            </a:extLst>
          </p:cNvPr>
          <p:cNvSpPr/>
          <p:nvPr/>
        </p:nvSpPr>
        <p:spPr>
          <a:xfrm>
            <a:off x="4465320" y="2688336"/>
            <a:ext cx="7726680" cy="2554545"/>
          </a:xfrm>
          <a:prstGeom prst="rect">
            <a:avLst/>
          </a:prstGeom>
        </p:spPr>
        <p:txBody>
          <a:bodyPr wrap="square">
            <a:spAutoFit/>
          </a:bodyPr>
          <a:lstStyle/>
          <a:p>
            <a:r>
              <a:rPr lang="en-US" sz="3200" i="0" u="none" strike="noStrike" dirty="0">
                <a:solidFill>
                  <a:srgbClr val="202124"/>
                </a:solidFill>
                <a:effectLst/>
                <a:latin typeface="Agency FB" panose="020B0503020202020204" pitchFamily="34" charset="77"/>
              </a:rPr>
              <a:t>She won the 1915 Gamble Prize at Cambridge (given by Girton College to distinguished alumnae) for an essay on the foundations of calculus. The most famous result with which Grace Young is identified is the Denjoy-Young-Saks theorem </a:t>
            </a:r>
            <a:endParaRPr lang="en-AE" sz="3200" dirty="0">
              <a:latin typeface="Agency FB" panose="020B0503020202020204" pitchFamily="34" charset="77"/>
            </a:endParaRPr>
          </a:p>
        </p:txBody>
      </p:sp>
    </p:spTree>
    <p:extLst>
      <p:ext uri="{BB962C8B-B14F-4D97-AF65-F5344CB8AC3E}">
        <p14:creationId xmlns:p14="http://schemas.microsoft.com/office/powerpoint/2010/main" val="3433667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1503</TotalTime>
  <Words>145</Words>
  <Application>Microsoft Macintosh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Agency FB</vt:lpstr>
      <vt:lpstr>Arial</vt:lpstr>
      <vt:lpstr>Calibri</vt:lpstr>
      <vt:lpstr>Calibri Light</vt:lpstr>
      <vt:lpstr>Office Theme</vt:lpstr>
      <vt:lpstr>Peter Gustav Lejeune Dirichlet</vt:lpstr>
      <vt:lpstr>Grace Chisholm Young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 Gustav Lejeune Dirichlet</dc:title>
  <dc:creator>Mohamed Adnan</dc:creator>
  <cp:lastModifiedBy>Mohamed Adnan</cp:lastModifiedBy>
  <cp:revision>1</cp:revision>
  <dcterms:created xsi:type="dcterms:W3CDTF">2021-10-17T13:45:28Z</dcterms:created>
  <dcterms:modified xsi:type="dcterms:W3CDTF">2021-11-21T12:42:19Z</dcterms:modified>
</cp:coreProperties>
</file>